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9144000" cy="5143500"/>
  <p:embeddedFontLst>
    <p:embeddedFont>
      <p:font typeface="IBM Plex Sans"/>
      <p:regular r:id="rId32"/>
      <p:bold r:id="rId33"/>
      <p:italic r:id="rId34"/>
      <p:boldItalic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IBM Plex Sans SemiBold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SemiBold-regular.fntdata"/><Relationship Id="rId20" Type="http://schemas.openxmlformats.org/officeDocument/2006/relationships/slide" Target="slides/slide14.xml"/><Relationship Id="rId42" Type="http://schemas.openxmlformats.org/officeDocument/2006/relationships/font" Target="fonts/IBMPlexSansSemiBold-italic.fntdata"/><Relationship Id="rId41" Type="http://schemas.openxmlformats.org/officeDocument/2006/relationships/font" Target="fonts/IBMPlexSansSemiBold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IBMPlexSansSemiBold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IBMPlexSans-bold.fntdata"/><Relationship Id="rId10" Type="http://schemas.openxmlformats.org/officeDocument/2006/relationships/slide" Target="slides/slide4.xml"/><Relationship Id="rId32" Type="http://schemas.openxmlformats.org/officeDocument/2006/relationships/font" Target="fonts/IBMPlexSans-regular.fntdata"/><Relationship Id="rId13" Type="http://schemas.openxmlformats.org/officeDocument/2006/relationships/slide" Target="slides/slide7.xml"/><Relationship Id="rId35" Type="http://schemas.openxmlformats.org/officeDocument/2006/relationships/font" Target="fonts/IBMPlexSans-boldItalic.fntdata"/><Relationship Id="rId12" Type="http://schemas.openxmlformats.org/officeDocument/2006/relationships/slide" Target="slides/slide6.xml"/><Relationship Id="rId34" Type="http://schemas.openxmlformats.org/officeDocument/2006/relationships/font" Target="fonts/IBMPlexSans-italic.fntdata"/><Relationship Id="rId15" Type="http://schemas.openxmlformats.org/officeDocument/2006/relationships/slide" Target="slides/slide9.xml"/><Relationship Id="rId37" Type="http://schemas.openxmlformats.org/officeDocument/2006/relationships/font" Target="fonts/Roboto-bold.fntdata"/><Relationship Id="rId14" Type="http://schemas.openxmlformats.org/officeDocument/2006/relationships/slide" Target="slides/slide8.xml"/><Relationship Id="rId36" Type="http://schemas.openxmlformats.org/officeDocument/2006/relationships/font" Target="fonts/Roboto-regular.fntdata"/><Relationship Id="rId17" Type="http://schemas.openxmlformats.org/officeDocument/2006/relationships/slide" Target="slides/slide11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0.xml"/><Relationship Id="rId38" Type="http://schemas.openxmlformats.org/officeDocument/2006/relationships/font" Target="fonts/Robo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1f2857dd8b_0_3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1f2857dd8b_0_3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1f2857dd8b_0_3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1f2857dd8b_0_3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1f2857dd8b_0_4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1f2857dd8b_0_4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1f2857dd8b_0_4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1f2857dd8b_0_4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1f2857dd8b_0_5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1f2857dd8b_0_5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f2857dd8b_0_5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f2857dd8b_0_5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1f2857dd8b_0_6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1f2857dd8b_0_6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1f2857dd8b_0_6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1f2857dd8b_0_6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1f2857dd8b_0_7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1f2857dd8b_0_7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1f2857dd8b_0_7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1f2857dd8b_0_7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6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7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7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8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8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9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9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0b2dc072fc_1_21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0b2dc072fc_1_21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4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1f2857dd8b_0_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1f2857dd8b_0_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1f2857dd8b_0_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1f2857dd8b_0_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1f2857dd8b_0_1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1f2857dd8b_0_1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f2857dd8b_0_1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f2857dd8b_0_1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1f2857dd8b_0_2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1f2857dd8b_0_2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1f2857dd8b_0_2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1f2857dd8b_0_2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1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514649" y="1107651"/>
            <a:ext cx="8114700" cy="35439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4" name="Google Shape;64;p1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5" name="Google Shape;6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5" name="Google Shape;85;p1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0" name="Google Shape;9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8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9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2" name="Google Shape;112;p2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5143500" w="91440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7" name="Google Shape;117;p2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9" name="Google Shape;119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2" name="Google Shape;12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2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29" name="Google Shape;12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2" name="Google Shape;132;p26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3" name="Google Shape;133;p26"/>
          <p:cNvSpPr txBox="1"/>
          <p:nvPr>
            <p:ph idx="2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3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5" name="Google Shape;13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8" name="Google Shape;138;p27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9" name="Google Shape;139;p27"/>
          <p:cNvSpPr txBox="1"/>
          <p:nvPr>
            <p:ph idx="2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0" name="Google Shape;140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3" name="Google Shape;143;p28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4" name="Google Shape;144;p28"/>
          <p:cNvSpPr txBox="1"/>
          <p:nvPr>
            <p:ph idx="2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8"/>
          <p:cNvSpPr txBox="1"/>
          <p:nvPr>
            <p:ph idx="3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6" name="Google Shape;146;p28"/>
          <p:cNvSpPr txBox="1"/>
          <p:nvPr>
            <p:ph idx="4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8"/>
          <p:cNvSpPr txBox="1"/>
          <p:nvPr>
            <p:ph idx="5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6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8"/>
          <p:cNvSpPr txBox="1"/>
          <p:nvPr>
            <p:ph idx="7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8"/>
          <p:cNvSpPr txBox="1"/>
          <p:nvPr>
            <p:ph idx="8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8"/>
          <p:cNvSpPr txBox="1"/>
          <p:nvPr>
            <p:ph idx="9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2" name="Google Shape;152;p28"/>
          <p:cNvSpPr txBox="1"/>
          <p:nvPr>
            <p:ph idx="13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8"/>
          <p:cNvSpPr txBox="1"/>
          <p:nvPr>
            <p:ph idx="14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4" name="Google Shape;154;p28"/>
          <p:cNvSpPr txBox="1"/>
          <p:nvPr>
            <p:ph idx="15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8"/>
          <p:cNvSpPr txBox="1"/>
          <p:nvPr>
            <p:ph idx="16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56" name="Google Shape;156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Что будет на уроке - 2 вариант ">
  <p:cSld name="1_Title slide 5_2_1_2_1"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9" name="Google Shape;159;p2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60" name="Google Shape;160;p29"/>
          <p:cNvSpPr txBox="1"/>
          <p:nvPr>
            <p:ph idx="2" type="body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1" name="Google Shape;161;p29"/>
          <p:cNvSpPr txBox="1"/>
          <p:nvPr>
            <p:ph idx="3" type="subTitle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9"/>
          <p:cNvSpPr txBox="1"/>
          <p:nvPr>
            <p:ph idx="4" type="body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3" name="Google Shape;163;p29"/>
          <p:cNvSpPr txBox="1"/>
          <p:nvPr>
            <p:ph idx="5" type="subTitle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9"/>
          <p:cNvSpPr txBox="1"/>
          <p:nvPr>
            <p:ph idx="6" type="body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5" name="Google Shape;165;p29"/>
          <p:cNvSpPr txBox="1"/>
          <p:nvPr>
            <p:ph idx="7" type="subTitle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9"/>
          <p:cNvSpPr txBox="1"/>
          <p:nvPr>
            <p:ph idx="8" type="body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7" name="Google Shape;167;p29"/>
          <p:cNvSpPr txBox="1"/>
          <p:nvPr>
            <p:ph idx="9" type="subTitle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9"/>
          <p:cNvSpPr txBox="1"/>
          <p:nvPr>
            <p:ph idx="13" type="body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9" name="Google Shape;169;p29"/>
          <p:cNvSpPr txBox="1"/>
          <p:nvPr>
            <p:ph idx="14" type="subTitle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9"/>
          <p:cNvSpPr txBox="1"/>
          <p:nvPr>
            <p:ph idx="15" type="body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1" name="Google Shape;171;p29"/>
          <p:cNvSpPr txBox="1"/>
          <p:nvPr>
            <p:ph idx="16" type="subTitle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2" name="Google Shape;17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5" name="Google Shape;175;p30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76" name="Google Shape;176;p30"/>
          <p:cNvSpPr txBox="1"/>
          <p:nvPr>
            <p:ph idx="2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7" name="Google Shape;177;p30"/>
          <p:cNvSpPr txBox="1"/>
          <p:nvPr>
            <p:ph idx="3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0"/>
          <p:cNvSpPr txBox="1"/>
          <p:nvPr>
            <p:ph idx="4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9" name="Google Shape;179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1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ctrTitle"/>
          </p:nvPr>
        </p:nvSpPr>
        <p:spPr>
          <a:xfrm>
            <a:off x="527300" y="1015905"/>
            <a:ext cx="8089399" cy="7359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subTitle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90" name="Google Shape;19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3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2" name="Google Shape;192;p33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3" name="Google Shape;193;p33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4" name="Google Shape;194;p33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5" name="Google Shape;195;p33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6" name="Google Shape;196;p33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7" name="Google Shape;197;p33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" name="Google Shape;198;p33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9" name="Google Shape;199;p33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0" name="Google Shape;200;p33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">
  <p:cSld name="1_Title slide 5_2_1_4_1_1_1_1">
    <p:bg>
      <p:bgPr>
        <a:solidFill>
          <a:schemeClr val="l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3" name="Google Shape;20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4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5" name="Google Shape;205;p34"/>
          <p:cNvSpPr txBox="1"/>
          <p:nvPr>
            <p:ph idx="2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6" name="Google Shape;206;p34"/>
          <p:cNvSpPr txBox="1"/>
          <p:nvPr>
            <p:ph idx="3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7" name="Google Shape;207;p34"/>
          <p:cNvSpPr txBox="1"/>
          <p:nvPr>
            <p:ph idx="4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8" name="Google Shape;208;p34"/>
          <p:cNvSpPr txBox="1"/>
          <p:nvPr>
            <p:ph idx="5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9" name="Google Shape;209;p34"/>
          <p:cNvSpPr txBox="1"/>
          <p:nvPr>
            <p:ph idx="6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0" name="Google Shape;210;p34"/>
          <p:cNvSpPr txBox="1"/>
          <p:nvPr>
            <p:ph idx="7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1" name="Google Shape;211;p34"/>
          <p:cNvSpPr txBox="1"/>
          <p:nvPr>
            <p:ph idx="8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" name="Google Shape;212;p34"/>
          <p:cNvSpPr txBox="1"/>
          <p:nvPr>
            <p:ph idx="9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" name="Google Shape;213;p34"/>
          <p:cNvSpPr txBox="1"/>
          <p:nvPr>
            <p:ph idx="13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4" name="Google Shape;214;p34"/>
          <p:cNvSpPr txBox="1"/>
          <p:nvPr>
            <p:ph idx="14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5" name="Google Shape;215;p34"/>
          <p:cNvSpPr txBox="1"/>
          <p:nvPr>
            <p:ph idx="15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6" name="Google Shape;216;p34"/>
          <p:cNvSpPr txBox="1"/>
          <p:nvPr>
            <p:ph idx="16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7" name="Google Shape;217;p34"/>
          <p:cNvSpPr txBox="1"/>
          <p:nvPr>
            <p:ph idx="17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" name="Google Shape;218;p34"/>
          <p:cNvSpPr txBox="1"/>
          <p:nvPr>
            <p:ph idx="18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" name="Google Shape;219;p34"/>
          <p:cNvSpPr txBox="1"/>
          <p:nvPr>
            <p:ph idx="19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" name="Google Shape;220;p34"/>
          <p:cNvSpPr txBox="1"/>
          <p:nvPr>
            <p:ph idx="20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" name="Google Shape;221;p34"/>
          <p:cNvSpPr txBox="1"/>
          <p:nvPr>
            <p:ph idx="21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2" name="Google Shape;222;p34"/>
          <p:cNvSpPr txBox="1"/>
          <p:nvPr>
            <p:ph idx="22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34"/>
          <p:cNvSpPr txBox="1"/>
          <p:nvPr>
            <p:ph idx="23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34"/>
          <p:cNvSpPr txBox="1"/>
          <p:nvPr>
            <p:ph idx="24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">
  <p:cSld name="1_Title slide 5_2_1_4_1_1_1_1_1"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7" name="Google Shape;227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5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9" name="Google Shape;229;p35"/>
          <p:cNvSpPr txBox="1"/>
          <p:nvPr>
            <p:ph idx="2" type="subTitle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0" name="Google Shape;230;p35"/>
          <p:cNvSpPr txBox="1"/>
          <p:nvPr>
            <p:ph idx="3" type="subTitle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1" name="Google Shape;231;p35"/>
          <p:cNvSpPr txBox="1"/>
          <p:nvPr>
            <p:ph idx="4" type="subTitle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2" name="Google Shape;232;p35"/>
          <p:cNvSpPr txBox="1"/>
          <p:nvPr>
            <p:ph idx="5" type="subTitle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3" name="Google Shape;233;p35"/>
          <p:cNvSpPr txBox="1"/>
          <p:nvPr>
            <p:ph idx="6" type="subTitle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4" name="Google Shape;234;p35"/>
          <p:cNvSpPr txBox="1"/>
          <p:nvPr>
            <p:ph idx="7" type="subTitle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5" name="Google Shape;235;p35"/>
          <p:cNvSpPr txBox="1"/>
          <p:nvPr>
            <p:ph idx="8" type="subTitle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6" name="Google Shape;236;p35"/>
          <p:cNvSpPr txBox="1"/>
          <p:nvPr>
            <p:ph idx="9" type="subTitle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 1">
  <p:cSld name="1_Title slide 5_2_1_4_1_1_1_1_1_1">
    <p:bg>
      <p:bgPr>
        <a:solidFill>
          <a:schemeClr val="lt1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9" name="Google Shape;23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6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1" name="Google Shape;241;p36"/>
          <p:cNvSpPr txBox="1"/>
          <p:nvPr>
            <p:ph idx="2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2" name="Google Shape;242;p36"/>
          <p:cNvSpPr txBox="1"/>
          <p:nvPr>
            <p:ph idx="3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3" name="Google Shape;243;p36"/>
          <p:cNvSpPr txBox="1"/>
          <p:nvPr>
            <p:ph idx="4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4" name="Google Shape;244;p36"/>
          <p:cNvSpPr txBox="1"/>
          <p:nvPr>
            <p:ph idx="5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5" name="Google Shape;245;p36"/>
          <p:cNvSpPr txBox="1"/>
          <p:nvPr>
            <p:ph idx="6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6" name="Google Shape;246;p36"/>
          <p:cNvSpPr txBox="1"/>
          <p:nvPr>
            <p:ph idx="7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7" name="Google Shape;247;p36"/>
          <p:cNvSpPr txBox="1"/>
          <p:nvPr>
            <p:ph idx="8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8" name="Google Shape;248;p36"/>
          <p:cNvSpPr txBox="1"/>
          <p:nvPr>
            <p:ph idx="9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9" name="Google Shape;249;p36"/>
          <p:cNvSpPr txBox="1"/>
          <p:nvPr>
            <p:ph idx="13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36"/>
          <p:cNvSpPr txBox="1"/>
          <p:nvPr>
            <p:ph idx="14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36"/>
          <p:cNvSpPr txBox="1"/>
          <p:nvPr>
            <p:ph idx="15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36"/>
          <p:cNvSpPr txBox="1"/>
          <p:nvPr>
            <p:ph idx="16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4" name="Google Shape;54;p1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5" name="Google Shape;5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9" name="Google Shape;59;p1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0" name="Google Shape;6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27.xml"/><Relationship Id="rId24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29.xml"/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26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31.xml"/><Relationship Id="rId28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3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604000" y="4679999"/>
            <a:ext cx="291601" cy="28357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514649" y="1107651"/>
            <a:ext cx="8114700" cy="35439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  <p:sldLayoutId id="2147483675" r:id="rId22"/>
    <p:sldLayoutId id="2147483676" r:id="rId23"/>
    <p:sldLayoutId id="2147483677" r:id="rId24"/>
    <p:sldLayoutId id="2147483678" r:id="rId25"/>
    <p:sldLayoutId id="2147483679" r:id="rId26"/>
    <p:sldLayoutId id="2147483680" r:id="rId27"/>
    <p:sldLayoutId id="2147483681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kahoot.it/" TargetMode="External"/><Relationship Id="rId4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docs.microsoft.com/ru-ru/contribute/markdown-reference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Relationship Id="rId4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2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Relationship Id="rId4" Type="http://schemas.openxmlformats.org/officeDocument/2006/relationships/image" Target="../media/image3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7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5143500" w="91440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58" name="Google Shape;25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7"/>
          <p:cNvSpPr txBox="1"/>
          <p:nvPr>
            <p:ph type="title"/>
          </p:nvPr>
        </p:nvSpPr>
        <p:spPr>
          <a:xfrm>
            <a:off x="496625" y="736525"/>
            <a:ext cx="69939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50"/>
              <a:t>Введение в контроль версий</a:t>
            </a:r>
            <a:endParaRPr sz="3450"/>
          </a:p>
        </p:txBody>
      </p:sp>
      <p:sp>
        <p:nvSpPr>
          <p:cNvPr id="260" name="Google Shape;260;p37"/>
          <p:cNvSpPr txBox="1"/>
          <p:nvPr/>
        </p:nvSpPr>
        <p:spPr>
          <a:xfrm>
            <a:off x="496625" y="1273583"/>
            <a:ext cx="3217545" cy="926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B0ECDB"/>
                </a:solidFill>
                <a:latin typeface="Calibri"/>
                <a:ea typeface="Calibri"/>
                <a:cs typeface="Calibri"/>
                <a:sym typeface="Calibri"/>
              </a:rPr>
              <a:t>Семинар 2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FB2FA"/>
                </a:solidFill>
                <a:latin typeface="Calibri"/>
                <a:ea typeface="Calibri"/>
                <a:cs typeface="Calibri"/>
                <a:sym typeface="Calibri"/>
              </a:rPr>
              <a:t>Работа с ветками в Git.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1" name="Google Shape;261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71999" y="1682125"/>
            <a:ext cx="3842226" cy="3243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6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 Какая команда позволяет слить ветки?</a:t>
            </a:r>
            <a:endParaRPr sz="2500"/>
          </a:p>
        </p:txBody>
      </p:sp>
      <p:sp>
        <p:nvSpPr>
          <p:cNvPr id="319" name="Google Shape;319;p46"/>
          <p:cNvSpPr txBox="1"/>
          <p:nvPr/>
        </p:nvSpPr>
        <p:spPr>
          <a:xfrm>
            <a:off x="652975" y="2494000"/>
            <a:ext cx="8107200" cy="21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905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50"/>
              <a:buFont typeface="IBM Plex Sans"/>
              <a:buAutoNum type="arabicPeriod"/>
            </a:pPr>
            <a:r>
              <a:rPr lang="en-US" sz="2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clone branch_name</a:t>
            </a:r>
            <a:endParaRPr sz="2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905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50"/>
              <a:buFont typeface="IBM Plex Sans"/>
              <a:buAutoNum type="arabicPeriod"/>
            </a:pPr>
            <a:r>
              <a:rPr lang="en-US" sz="2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push branch_name</a:t>
            </a:r>
            <a:endParaRPr sz="2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905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50"/>
              <a:buFont typeface="IBM Plex Sans"/>
              <a:buAutoNum type="arabicPeriod"/>
            </a:pPr>
            <a:r>
              <a:rPr lang="en-US" sz="2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merge branch_name</a:t>
            </a:r>
            <a:endParaRPr sz="2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905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50"/>
              <a:buFont typeface="IBM Plex Sans"/>
              <a:buAutoNum type="arabicPeriod"/>
            </a:pPr>
            <a:r>
              <a:rPr lang="en-US" sz="2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 branch_name</a:t>
            </a:r>
            <a:endParaRPr sz="2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7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 Какая команда позволяет слить ветки?</a:t>
            </a:r>
            <a:endParaRPr sz="2500"/>
          </a:p>
        </p:txBody>
      </p:sp>
      <p:sp>
        <p:nvSpPr>
          <p:cNvPr id="325" name="Google Shape;325;p47"/>
          <p:cNvSpPr txBox="1"/>
          <p:nvPr/>
        </p:nvSpPr>
        <p:spPr>
          <a:xfrm>
            <a:off x="652975" y="2494000"/>
            <a:ext cx="8107200" cy="19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778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50"/>
              <a:buFont typeface="IBM Plex Sans"/>
              <a:buAutoNum type="arabicPeriod"/>
            </a:pPr>
            <a:r>
              <a:rPr lang="en-US" sz="23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clone branch_name</a:t>
            </a:r>
            <a:endParaRPr sz="23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778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50"/>
              <a:buFont typeface="IBM Plex Sans"/>
              <a:buAutoNum type="arabicPeriod"/>
            </a:pPr>
            <a:r>
              <a:rPr lang="en-US" sz="23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push branch_name</a:t>
            </a:r>
            <a:endParaRPr sz="23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778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50"/>
              <a:buFont typeface="IBM Plex Sans"/>
              <a:buAutoNum type="arabicPeriod"/>
            </a:pPr>
            <a:r>
              <a:rPr lang="en-US" sz="23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merge branch_name</a:t>
            </a:r>
            <a:endParaRPr sz="23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778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50"/>
              <a:buFont typeface="IBM Plex Sans"/>
              <a:buAutoNum type="arabicPeriod"/>
            </a:pPr>
            <a:r>
              <a:rPr lang="en-US" sz="23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 branch_name</a:t>
            </a:r>
            <a:endParaRPr sz="23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8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сработает git merge lists?</a:t>
            </a:r>
            <a:endParaRPr sz="2500"/>
          </a:p>
        </p:txBody>
      </p:sp>
      <p:sp>
        <p:nvSpPr>
          <p:cNvPr id="331" name="Google Shape;331;p48"/>
          <p:cNvSpPr txBox="1"/>
          <p:nvPr/>
        </p:nvSpPr>
        <p:spPr>
          <a:xfrm>
            <a:off x="652975" y="2494000"/>
            <a:ext cx="8107200" cy="20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417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50"/>
              <a:buFont typeface="IBM Plex Sans"/>
              <a:buAutoNum type="arabicPeriod"/>
            </a:pPr>
            <a:r>
              <a:rPr lang="en-US" sz="24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ветку list добавить всю информацию из текущей ветки</a:t>
            </a:r>
            <a:endParaRPr sz="24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41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50"/>
              <a:buFont typeface="IBM Plex Sans"/>
              <a:buAutoNum type="arabicPeriod"/>
            </a:pPr>
            <a:r>
              <a:rPr lang="en-US" sz="24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текущую ветку добавит информацию из ветки lists</a:t>
            </a:r>
            <a:endParaRPr sz="24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9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сработает git merge lists?</a:t>
            </a:r>
            <a:endParaRPr sz="2500"/>
          </a:p>
        </p:txBody>
      </p:sp>
      <p:sp>
        <p:nvSpPr>
          <p:cNvPr id="337" name="Google Shape;337;p49"/>
          <p:cNvSpPr txBox="1"/>
          <p:nvPr/>
        </p:nvSpPr>
        <p:spPr>
          <a:xfrm>
            <a:off x="652975" y="2494000"/>
            <a:ext cx="81072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ветку list добавить всю информацию из текущей ветки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В текущую ветку добавит информацию из ветки lists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0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удалить уже слитую ветку?</a:t>
            </a:r>
            <a:endParaRPr sz="2500"/>
          </a:p>
        </p:txBody>
      </p:sp>
      <p:sp>
        <p:nvSpPr>
          <p:cNvPr id="343" name="Google Shape;343;p50"/>
          <p:cNvSpPr txBox="1"/>
          <p:nvPr/>
        </p:nvSpPr>
        <p:spPr>
          <a:xfrm>
            <a:off x="652975" y="2494000"/>
            <a:ext cx="8107200" cy="18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651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 -d branch_name</a:t>
            </a:r>
            <a:endParaRPr sz="21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651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 -d branch_name</a:t>
            </a:r>
            <a:endParaRPr sz="21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651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merge branch_name</a:t>
            </a:r>
            <a:endParaRPr sz="21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651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 branch_name</a:t>
            </a:r>
            <a:endParaRPr sz="21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1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удалить уже слитую ветку?</a:t>
            </a:r>
            <a:endParaRPr sz="2500"/>
          </a:p>
        </p:txBody>
      </p:sp>
      <p:sp>
        <p:nvSpPr>
          <p:cNvPr id="349" name="Google Shape;349;p51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 -d branch_name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branch -d branch_name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merge branch_name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 branch_name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2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увидеть лог коммитов с визуализацией между ними?</a:t>
            </a:r>
            <a:endParaRPr sz="2500"/>
          </a:p>
        </p:txBody>
      </p:sp>
      <p:sp>
        <p:nvSpPr>
          <p:cNvPr id="355" name="Google Shape;355;p52"/>
          <p:cNvSpPr txBox="1"/>
          <p:nvPr/>
        </p:nvSpPr>
        <p:spPr>
          <a:xfrm>
            <a:off x="652975" y="2494000"/>
            <a:ext cx="8107200" cy="18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651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 - - graph</a:t>
            </a:r>
            <a:endParaRPr sz="21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651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21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651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 - - connections</a:t>
            </a:r>
            <a:endParaRPr sz="21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651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 - - graf</a:t>
            </a:r>
            <a:endParaRPr sz="21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3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увидеть лог коммитов с визуализацией между ними?</a:t>
            </a:r>
            <a:endParaRPr sz="2500"/>
          </a:p>
        </p:txBody>
      </p:sp>
      <p:sp>
        <p:nvSpPr>
          <p:cNvPr id="361" name="Google Shape;361;p53"/>
          <p:cNvSpPr txBox="1"/>
          <p:nvPr/>
        </p:nvSpPr>
        <p:spPr>
          <a:xfrm>
            <a:off x="652975" y="2494000"/>
            <a:ext cx="81072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607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IBM Plex Sans"/>
              <a:buAutoNum type="arabicPeriod"/>
            </a:pPr>
            <a:r>
              <a:rPr lang="en-US" sz="18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log - - graph</a:t>
            </a:r>
            <a:endParaRPr sz="18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60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IBM Plex Sans"/>
              <a:buAutoNum type="arabicPeriod"/>
            </a:pPr>
            <a:r>
              <a:rPr lang="en-US" sz="18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8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60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IBM Plex Sans"/>
              <a:buAutoNum type="arabicPeriod"/>
            </a:pPr>
            <a:r>
              <a:rPr lang="en-US" sz="18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 - - connections</a:t>
            </a:r>
            <a:endParaRPr sz="18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460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IBM Plex Sans"/>
              <a:buAutoNum type="arabicPeriod"/>
            </a:pPr>
            <a:r>
              <a:rPr lang="en-US" sz="18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 - - graf</a:t>
            </a:r>
            <a:endParaRPr sz="18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4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Когда возникают конфликты при merge?</a:t>
            </a:r>
            <a:endParaRPr sz="2500"/>
          </a:p>
        </p:txBody>
      </p:sp>
      <p:sp>
        <p:nvSpPr>
          <p:cNvPr id="367" name="Google Shape;367;p54"/>
          <p:cNvSpPr txBox="1"/>
          <p:nvPr/>
        </p:nvSpPr>
        <p:spPr>
          <a:xfrm>
            <a:off x="652975" y="2196775"/>
            <a:ext cx="8107200" cy="20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7147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IBM Plex Sans"/>
              <a:buAutoNum type="arabicPeriod"/>
            </a:pPr>
            <a:r>
              <a:rPr lang="en-US" sz="22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Когда пользователь совершает ошибку</a:t>
            </a:r>
            <a:endParaRPr sz="22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714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IBM Plex Sans"/>
              <a:buAutoNum type="arabicPeriod"/>
            </a:pPr>
            <a:r>
              <a:rPr lang="en-US" sz="22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Когда в разных ветках одна и та же строка написана по-разному </a:t>
            </a:r>
            <a:endParaRPr sz="22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5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Когда возникают конфликты при merge?</a:t>
            </a:r>
            <a:endParaRPr sz="2500"/>
          </a:p>
        </p:txBody>
      </p:sp>
      <p:sp>
        <p:nvSpPr>
          <p:cNvPr id="373" name="Google Shape;373;p55"/>
          <p:cNvSpPr txBox="1"/>
          <p:nvPr/>
        </p:nvSpPr>
        <p:spPr>
          <a:xfrm>
            <a:off x="652975" y="2196775"/>
            <a:ext cx="8107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Когда пользователь совершает ошибку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Когда в разных ветках одна и та же строка написана по-разному 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"/>
          <p:cNvSpPr txBox="1"/>
          <p:nvPr>
            <p:ph type="title"/>
          </p:nvPr>
        </p:nvSpPr>
        <p:spPr>
          <a:xfrm>
            <a:off x="527300" y="646550"/>
            <a:ext cx="55704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Что будет сегодня</a:t>
            </a:r>
            <a:endParaRPr sz="2600"/>
          </a:p>
        </p:txBody>
      </p:sp>
      <p:pic>
        <p:nvPicPr>
          <p:cNvPr id="267" name="Google Shape;267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66" y="1599775"/>
            <a:ext cx="284633" cy="26789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8"/>
          <p:cNvSpPr txBox="1"/>
          <p:nvPr/>
        </p:nvSpPr>
        <p:spPr>
          <a:xfrm>
            <a:off x="984499" y="1441514"/>
            <a:ext cx="6830059" cy="2219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16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Kahoot!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5875" marR="0" rtl="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5888E"/>
                </a:solidFill>
                <a:latin typeface="Calibri"/>
                <a:ea typeface="Calibri"/>
                <a:cs typeface="Calibri"/>
                <a:sym typeface="Calibri"/>
              </a:rPr>
              <a:t>Ознакомительная интерактивная викторина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5080" rtl="0" algn="l">
              <a:lnSpc>
                <a:spcPct val="114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Составление инструкции по работе с Git, используя ветвление.  Продолжение.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t/>
            </a:r>
            <a:endParaRPr sz="245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Домашнее задание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9" name="Google Shape;26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66" y="2417750"/>
            <a:ext cx="284633" cy="267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66" y="3390863"/>
            <a:ext cx="284633" cy="267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6"/>
          <p:cNvSpPr txBox="1"/>
          <p:nvPr>
            <p:ph type="ctrTitle"/>
          </p:nvPr>
        </p:nvSpPr>
        <p:spPr>
          <a:xfrm>
            <a:off x="527300" y="1015905"/>
            <a:ext cx="8089399" cy="7359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Для присоединения к игре необходимо перейти по ссылке  </a:t>
            </a:r>
            <a:r>
              <a:rPr lang="en-US" u="sng">
                <a:solidFill>
                  <a:srgbClr val="0097A7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kahoot.it </a:t>
            </a:r>
            <a:r>
              <a:rPr lang="en-US"/>
              <a:t>или открыть приложение на смартфоне.</a:t>
            </a:r>
            <a:endParaRPr/>
          </a:p>
        </p:txBody>
      </p:sp>
      <p:sp>
        <p:nvSpPr>
          <p:cNvPr id="379" name="Google Shape;379;p56"/>
          <p:cNvSpPr txBox="1"/>
          <p:nvPr/>
        </p:nvSpPr>
        <p:spPr>
          <a:xfrm>
            <a:off x="527300" y="1895711"/>
            <a:ext cx="5143500" cy="3638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Ввести пин-код игры и своё имя (ник).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56"/>
          <p:cNvSpPr txBox="1"/>
          <p:nvPr/>
        </p:nvSpPr>
        <p:spPr>
          <a:xfrm>
            <a:off x="527300" y="222163"/>
            <a:ext cx="2711450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Kahoot!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1" name="Google Shape;381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7376" y="2822624"/>
            <a:ext cx="2514600" cy="1799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7"/>
          <p:cNvSpPr txBox="1"/>
          <p:nvPr>
            <p:ph type="title"/>
          </p:nvPr>
        </p:nvSpPr>
        <p:spPr>
          <a:xfrm>
            <a:off x="527300" y="646550"/>
            <a:ext cx="45393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Основные команды Git</a:t>
            </a:r>
            <a:endParaRPr sz="2600"/>
          </a:p>
        </p:txBody>
      </p:sp>
      <p:sp>
        <p:nvSpPr>
          <p:cNvPr id="387" name="Google Shape;387;p57"/>
          <p:cNvSpPr txBox="1"/>
          <p:nvPr/>
        </p:nvSpPr>
        <p:spPr>
          <a:xfrm>
            <a:off x="527300" y="222163"/>
            <a:ext cx="6033135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Работа с Git. Составление инструкции по работе с Git.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57"/>
          <p:cNvSpPr txBox="1"/>
          <p:nvPr/>
        </p:nvSpPr>
        <p:spPr>
          <a:xfrm>
            <a:off x="514649" y="1107651"/>
            <a:ext cx="6776700" cy="40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36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init 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– инициализация локального репозитория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status 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– получить информацию от git о его текущем состоянии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add 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– добавить файл или файлы к следующему коммиту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795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commit -m “message” 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– создание коммита.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log 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– вывод на экран истории всех коммитов с их хеш-кодами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795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branch 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– посмотреть список веток в репозитории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branch &lt;название ветки&gt; 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– создать новую ветку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checkout &lt;название ветки&gt; 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– переход к другой ветке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795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branch 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-d &lt;название ветки&gt; 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– удалить ветку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spcBef>
                <a:spcPts val="795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log --graph  </a:t>
            </a: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журнал коммитов с визуализацией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spcBef>
                <a:spcPts val="79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commit -am “текст_коммита”  </a:t>
            </a: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 создание изменения и его коммит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spcBef>
                <a:spcPts val="79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5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5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checkout -b branch_name  </a:t>
            </a: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 создание ветки и переход  в нее 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8"/>
          <p:cNvSpPr txBox="1"/>
          <p:nvPr>
            <p:ph type="title"/>
          </p:nvPr>
        </p:nvSpPr>
        <p:spPr>
          <a:xfrm>
            <a:off x="527300" y="534950"/>
            <a:ext cx="52083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Синтаксис языка Markdown</a:t>
            </a:r>
            <a:endParaRPr sz="2600"/>
          </a:p>
        </p:txBody>
      </p:sp>
      <p:sp>
        <p:nvSpPr>
          <p:cNvPr id="394" name="Google Shape;394;p58"/>
          <p:cNvSpPr txBox="1"/>
          <p:nvPr/>
        </p:nvSpPr>
        <p:spPr>
          <a:xfrm>
            <a:off x="527300" y="222163"/>
            <a:ext cx="6033135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Работа с Git. Составление инструкции по работе с Git.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58"/>
          <p:cNvSpPr txBox="1"/>
          <p:nvPr/>
        </p:nvSpPr>
        <p:spPr>
          <a:xfrm>
            <a:off x="514649" y="997263"/>
            <a:ext cx="8224520" cy="38023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4381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Справочник по Markdown от Microsoft: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4381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https://docs.microsoft.com/ru-ru/contribute/markdown-reference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469900" lvl="0" marL="481965" marR="5080" rtl="0" algn="l">
              <a:lnSpc>
                <a:spcPct val="115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# Заголовок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выделение заголовков. Количество символов “#” задаёт уровень заголовка  (поддерживается 6 уровней).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469900" lvl="0" marL="481965" marR="363220" rtl="0" algn="l">
              <a:lnSpc>
                <a:spcPct val="112631"/>
              </a:lnSpc>
              <a:spcBef>
                <a:spcPts val="42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6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= или -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подчёркиванием этими символами (не менее 3 подряд) выделяют заголовки  первого (“=”) и второго (“-”) уровней.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** Полужирное начертание**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или </a:t>
            </a:r>
            <a:r>
              <a:rPr b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__ Полужирное начертание__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i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*Курсивное начертание*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или </a:t>
            </a:r>
            <a:r>
              <a:rPr i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_Курсивное начертание_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i="1" lang="en-US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***Полужирное курсивное начертание***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~~Зачёркнутый текст~~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* Строка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ненумерованные списки, символ “*” в начале строки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1, 2, 3 …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нумерованные списки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4750" y="2229300"/>
            <a:ext cx="4109249" cy="291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59"/>
          <p:cNvSpPr txBox="1"/>
          <p:nvPr>
            <p:ph type="title"/>
          </p:nvPr>
        </p:nvSpPr>
        <p:spPr>
          <a:xfrm>
            <a:off x="455300" y="905713"/>
            <a:ext cx="5317490" cy="695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Домашнее задание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9999"/>
            <a:ext cx="291601" cy="283578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60"/>
          <p:cNvSpPr txBox="1"/>
          <p:nvPr/>
        </p:nvSpPr>
        <p:spPr>
          <a:xfrm>
            <a:off x="527300" y="222163"/>
            <a:ext cx="3613150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Домашнее задание.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60"/>
          <p:cNvSpPr txBox="1"/>
          <p:nvPr>
            <p:ph type="title"/>
          </p:nvPr>
        </p:nvSpPr>
        <p:spPr>
          <a:xfrm>
            <a:off x="465549" y="577892"/>
            <a:ext cx="8282400" cy="20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Продолжить работу с файлом, которую начали на семинаре. Создать и  слить как минимум 4 ветки, обязательно создать 1 конфликт и разрешить  его. Приложить свой проект в заархивированном виде (всю папку  целиком + </a:t>
            </a:r>
            <a:r>
              <a:rPr b="0" lang="en-US" sz="1900">
                <a:solidFill>
                  <a:schemeClr val="dk1"/>
                </a:solidFill>
              </a:rPr>
              <a:t> скриншот хотя бы одного конфликта</a:t>
            </a:r>
            <a:r>
              <a:rPr b="0"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или скриншо</a:t>
            </a:r>
            <a:r>
              <a:rPr b="0" lang="en-US" sz="1900">
                <a:solidFill>
                  <a:srgbClr val="000000"/>
                </a:solidFill>
              </a:rPr>
              <a:t>ты (скриншот  с списком всех веток и скриншот хотя бы одного конфликта. 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0" name="Google Shape;410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999" y="2696055"/>
            <a:ext cx="3008550" cy="2041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19904" y="0"/>
            <a:ext cx="472409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9"/>
          <p:cNvSpPr txBox="1"/>
          <p:nvPr>
            <p:ph type="title"/>
          </p:nvPr>
        </p:nvSpPr>
        <p:spPr>
          <a:xfrm>
            <a:off x="570075" y="791013"/>
            <a:ext cx="20484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Quiz!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0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вывести список всех имеющихся веток на экран?</a:t>
            </a:r>
            <a:endParaRPr sz="2500"/>
          </a:p>
        </p:txBody>
      </p:sp>
      <p:sp>
        <p:nvSpPr>
          <p:cNvPr id="283" name="Google Shape;283;p40"/>
          <p:cNvSpPr txBox="1"/>
          <p:nvPr/>
        </p:nvSpPr>
        <p:spPr>
          <a:xfrm>
            <a:off x="652975" y="2494000"/>
            <a:ext cx="8107200" cy="16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524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IBM Plex Sans"/>
              <a:buAutoNum type="arabicPeriod"/>
            </a:pPr>
            <a:r>
              <a:rPr lang="en-US" sz="19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branches</a:t>
            </a:r>
            <a:endParaRPr sz="19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24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IBM Plex Sans"/>
              <a:buAutoNum type="arabicPeriod"/>
            </a:pPr>
            <a:r>
              <a:rPr lang="en-US" sz="19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</a:t>
            </a:r>
            <a:endParaRPr sz="19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24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IBM Plex Sans"/>
              <a:buAutoNum type="arabicPeriod"/>
            </a:pPr>
            <a:r>
              <a:rPr lang="en-US" sz="19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  all</a:t>
            </a:r>
            <a:endParaRPr sz="19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524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IBM Plex Sans"/>
              <a:buAutoNum type="arabicPeriod"/>
            </a:pPr>
            <a:r>
              <a:rPr lang="en-US" sz="19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print branch</a:t>
            </a:r>
            <a:endParaRPr sz="19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вывести список всех имеющихся веток на экран?</a:t>
            </a:r>
            <a:endParaRPr sz="2500"/>
          </a:p>
        </p:txBody>
      </p:sp>
      <p:sp>
        <p:nvSpPr>
          <p:cNvPr id="289" name="Google Shape;289;p41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branches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branch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  all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print branch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2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создать новую ветку?</a:t>
            </a:r>
            <a:endParaRPr sz="2500"/>
          </a:p>
        </p:txBody>
      </p:sp>
      <p:sp>
        <p:nvSpPr>
          <p:cNvPr id="295" name="Google Shape;295;p42"/>
          <p:cNvSpPr txBox="1"/>
          <p:nvPr/>
        </p:nvSpPr>
        <p:spPr>
          <a:xfrm>
            <a:off x="652975" y="2494000"/>
            <a:ext cx="8107200" cy="19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7147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IBM Plex Sans"/>
              <a:buAutoNum type="arabicPeriod"/>
            </a:pPr>
            <a:r>
              <a:rPr lang="en-US" sz="22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clone</a:t>
            </a:r>
            <a:endParaRPr sz="22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714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IBM Plex Sans"/>
              <a:buAutoNum type="arabicPeriod"/>
            </a:pPr>
            <a:r>
              <a:rPr lang="en-US" sz="22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newbranch branch_name</a:t>
            </a:r>
            <a:endParaRPr sz="22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714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IBM Plex Sans"/>
              <a:buAutoNum type="arabicPeriod"/>
            </a:pPr>
            <a:r>
              <a:rPr lang="en-US" sz="22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create branch</a:t>
            </a:r>
            <a:endParaRPr sz="22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714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IBM Plex Sans"/>
              <a:buAutoNum type="arabicPeriod"/>
            </a:pPr>
            <a:r>
              <a:rPr lang="en-US" sz="22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 branch_name</a:t>
            </a:r>
            <a:endParaRPr sz="22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создать новую ветку?</a:t>
            </a:r>
            <a:endParaRPr sz="2500"/>
          </a:p>
        </p:txBody>
      </p:sp>
      <p:sp>
        <p:nvSpPr>
          <p:cNvPr id="301" name="Google Shape;301;p43"/>
          <p:cNvSpPr txBox="1"/>
          <p:nvPr/>
        </p:nvSpPr>
        <p:spPr>
          <a:xfrm>
            <a:off x="652975" y="2494000"/>
            <a:ext cx="8107200" cy="18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651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clone</a:t>
            </a:r>
            <a:endParaRPr sz="21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651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newbranch branch_name</a:t>
            </a:r>
            <a:endParaRPr sz="21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651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create branch</a:t>
            </a:r>
            <a:endParaRPr sz="21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651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IBM Plex Sans"/>
              <a:buAutoNum type="arabicPeriod"/>
            </a:pPr>
            <a:r>
              <a:rPr lang="en-US" sz="21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branch branch_name</a:t>
            </a:r>
            <a:endParaRPr sz="21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4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перейти на другую ветку?</a:t>
            </a:r>
            <a:endParaRPr sz="2500"/>
          </a:p>
        </p:txBody>
      </p:sp>
      <p:sp>
        <p:nvSpPr>
          <p:cNvPr id="307" name="Google Shape;307;p44"/>
          <p:cNvSpPr txBox="1"/>
          <p:nvPr/>
        </p:nvSpPr>
        <p:spPr>
          <a:xfrm>
            <a:off x="652975" y="2494000"/>
            <a:ext cx="8107200" cy="19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778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50"/>
              <a:buFont typeface="IBM Plex Sans"/>
              <a:buAutoNum type="arabicPeriod"/>
            </a:pPr>
            <a:r>
              <a:rPr lang="en-US" sz="23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pull branch_name</a:t>
            </a:r>
            <a:endParaRPr sz="23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778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50"/>
              <a:buFont typeface="IBM Plex Sans"/>
              <a:buAutoNum type="arabicPeriod"/>
            </a:pPr>
            <a:r>
              <a:rPr lang="en-US" sz="23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 branch_name</a:t>
            </a:r>
            <a:endParaRPr sz="23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778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50"/>
              <a:buFont typeface="IBM Plex Sans"/>
              <a:buAutoNum type="arabicPeriod"/>
            </a:pPr>
            <a:r>
              <a:rPr lang="en-US" sz="23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push branch_name</a:t>
            </a:r>
            <a:endParaRPr sz="23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778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50"/>
              <a:buFont typeface="IBM Plex Sans"/>
              <a:buAutoNum type="arabicPeriod"/>
            </a:pPr>
            <a:r>
              <a:rPr lang="en-US" sz="23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 branch_name</a:t>
            </a:r>
            <a:endParaRPr sz="23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5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 перейти на другую ветку?</a:t>
            </a:r>
            <a:endParaRPr sz="2500"/>
          </a:p>
        </p:txBody>
      </p:sp>
      <p:sp>
        <p:nvSpPr>
          <p:cNvPr id="313" name="Google Shape;313;p45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pull branch_name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checkout branch_name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push branch_name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branch branch_name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97A7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